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24" r:id="rId2"/>
    <p:sldId id="316" r:id="rId3"/>
    <p:sldId id="317" r:id="rId4"/>
    <p:sldId id="318" r:id="rId5"/>
    <p:sldId id="319" r:id="rId6"/>
    <p:sldId id="321" r:id="rId7"/>
    <p:sldId id="320" r:id="rId8"/>
    <p:sldId id="322" r:id="rId9"/>
  </p:sldIdLst>
  <p:sldSz cx="12192000" cy="6858000"/>
  <p:notesSz cx="9926638" cy="6797675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42C"/>
    <a:srgbClr val="0E702C"/>
    <a:srgbClr val="A2D9F7"/>
    <a:srgbClr val="CCFFFF"/>
    <a:srgbClr val="71C5F3"/>
    <a:srgbClr val="B4C7E7"/>
    <a:srgbClr val="869F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609" autoAdjust="0"/>
  </p:normalViewPr>
  <p:slideViewPr>
    <p:cSldViewPr>
      <p:cViewPr varScale="1">
        <p:scale>
          <a:sx n="92" d="100"/>
          <a:sy n="92" d="100"/>
        </p:scale>
        <p:origin x="12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510" y="0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FD939C56-8C95-487D-A844-0F7C29C573A7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510" y="6456218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5C6B948B-76F7-4D16-B63C-417E03C83A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810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9ACFF-642F-4093-A7AA-D8FD72CDFA9B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2262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D1608-B22C-4A2B-A1FC-3077FC2A25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08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D1608-B22C-4A2B-A1FC-3077FC2A259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994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00682" indent="-200682">
              <a:buFont typeface="Arial" pitchFamily="34" charset="0"/>
              <a:buChar char="•"/>
            </a:pPr>
            <a:r>
              <a:rPr lang="ru-RU" sz="1400" dirty="0"/>
              <a:t>Участниками конкурса могут быть </a:t>
            </a:r>
            <a:r>
              <a:rPr lang="ru-RU" sz="1400" b="1" dirty="0"/>
              <a:t>некоммерческие организации: </a:t>
            </a:r>
            <a:r>
              <a:rPr lang="ru-RU" sz="1400" dirty="0"/>
              <a:t>зарегистрированные не позднее чем </a:t>
            </a:r>
            <a:r>
              <a:rPr lang="ru-RU" sz="1400" b="1" dirty="0"/>
              <a:t>за 1 год до окончания приема заявок</a:t>
            </a:r>
            <a:r>
              <a:rPr lang="ru-RU" sz="1400" dirty="0"/>
              <a:t>, а при запросе гранта до 500 000 ₽ (кроме "ресурсных центров") - не позднее чем </a:t>
            </a:r>
            <a:r>
              <a:rPr lang="ru-RU" sz="1400" b="1" dirty="0"/>
              <a:t>за 6 месяцев , </a:t>
            </a:r>
            <a:r>
              <a:rPr lang="ru-RU" sz="1400" dirty="0"/>
              <a:t>не имеющие среди учредителей государственных органов и органов местного самоуправления.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sz="1400" dirty="0"/>
              <a:t>11 направлений и большой перечень </a:t>
            </a:r>
            <a:r>
              <a:rPr lang="ru-RU" sz="1400" dirty="0" err="1"/>
              <a:t>поднаправлений</a:t>
            </a:r>
            <a:r>
              <a:rPr lang="ru-RU" sz="1400" dirty="0"/>
              <a:t>, например </a:t>
            </a:r>
            <a:r>
              <a:rPr lang="ru-RU" dirty="0"/>
              <a:t>поддержка проектов в области науки, образования,</a:t>
            </a:r>
            <a:r>
              <a:rPr lang="ru-RU" baseline="0" dirty="0"/>
              <a:t> </a:t>
            </a:r>
            <a:r>
              <a:rPr lang="ru-RU" dirty="0"/>
              <a:t>просвещения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dirty="0"/>
              <a:t>апробация и развитие инновационных образовательных подходов и практик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dirty="0"/>
              <a:t>развитие эффективных способов повышения квалификации педагогических работников и управленцев в сфере образования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dirty="0"/>
              <a:t>поддержка конкурсов и других мероприятий, направленных на раскрытие педагогического мастерства и повышение социального статуса педагогических работников,</a:t>
            </a:r>
            <a:r>
              <a:rPr lang="ru-RU" baseline="0" dirty="0"/>
              <a:t>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dirty="0"/>
              <a:t>содействие деятельности в сфере изучения и популяризации русского языка и литературы, поддержка литературного творчества и мотивации к чтению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dirty="0"/>
              <a:t>продвижение и расширение практики инклюзивного образования,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dirty="0"/>
              <a:t>содействие и осуществление деятельности в области просвещения, дополнительного образования детей,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dirty="0"/>
              <a:t>продвижение родительского просвещения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dirty="0"/>
              <a:t>развитие образовательного туризма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dirty="0"/>
              <a:t>реализация социально-образовательных проектов поддержки учащимися людей пожилого возраста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dirty="0"/>
              <a:t>содействие образованию людей с ограниченными возможностями здоровья продвижение интеллектуального развития учащихся и воспитанников через конкурсы, олимпиады, исследовательскую, научную деятельность</a:t>
            </a:r>
          </a:p>
          <a:p>
            <a:pPr marL="200682" indent="-200682">
              <a:buFont typeface="Arial" pitchFamily="34" charset="0"/>
              <a:buChar char="•"/>
            </a:pPr>
            <a:endParaRPr lang="ru-RU" dirty="0"/>
          </a:p>
          <a:p>
            <a:pPr marL="200682" indent="-200682">
              <a:buFont typeface="Arial" pitchFamily="34" charset="0"/>
              <a:buChar char="•"/>
            </a:pPr>
            <a:r>
              <a:rPr lang="ru-RU" sz="1400" dirty="0"/>
              <a:t>От одной организации могут</a:t>
            </a:r>
            <a:r>
              <a:rPr lang="en-US" sz="1400" dirty="0"/>
              <a:t> </a:t>
            </a:r>
            <a:r>
              <a:rPr lang="ru-RU" sz="1400" dirty="0"/>
              <a:t>быть зарегистрированы для участия в конкурсе несколько заявок по разным направлениям.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D2500-9906-4AF8-9BC9-721E0C43BB7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827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00682" indent="-200682">
              <a:buFont typeface="Arial" pitchFamily="34" charset="0"/>
              <a:buChar char="•"/>
            </a:pPr>
            <a:r>
              <a:rPr lang="ru-RU" sz="1400" dirty="0"/>
              <a:t>Могут принять участие все НКО за исключением государственных учреждений, государственных корпораций, государственных компаний и политических партий. Коммерческие организации, Индивидуальные</a:t>
            </a:r>
            <a:br>
              <a:rPr lang="ru-RU" sz="1400" dirty="0"/>
            </a:br>
            <a:r>
              <a:rPr lang="ru-RU" sz="1400" dirty="0"/>
              <a:t>предприниматели, Муниципальные учреждения и предприятия за исключением муниципальных казенных учреждений.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sz="1400" dirty="0"/>
              <a:t>8 направлений: </a:t>
            </a:r>
            <a:r>
              <a:rPr lang="ru-RU" dirty="0"/>
              <a:t>проекты в области культуры и</a:t>
            </a:r>
            <a:r>
              <a:rPr lang="ru-RU" baseline="0" dirty="0"/>
              <a:t> </a:t>
            </a:r>
            <a:r>
              <a:rPr lang="ru-RU" dirty="0"/>
              <a:t>искусства; образовательные и наставнические проекты в области культуры, искусства и креативных индустрий (включая цифровые технологии); проекты по выявлению и поддержке молодых талантов в области культуры, искусства и креативных индустрий; проекты креативных индустрий (в том числе в области литературы и издательского дела, дизайна, моды, арт, музыки, новых медиа, мультимедиа технологий, кино, театра, игр); проекты, предусматривающие проведение фестивалей, премий, форумов в области</a:t>
            </a:r>
            <a:r>
              <a:rPr lang="ru-RU" baseline="0" dirty="0"/>
              <a:t> искусства</a:t>
            </a:r>
            <a:r>
              <a:rPr lang="ru-RU" dirty="0"/>
              <a:t>; </a:t>
            </a:r>
            <a:endParaRPr lang="ru-RU" sz="1400" dirty="0"/>
          </a:p>
          <a:p>
            <a:pPr marL="200682" indent="-200682">
              <a:buFont typeface="Arial" pitchFamily="34" charset="0"/>
              <a:buChar char="•"/>
            </a:pPr>
            <a:r>
              <a:rPr lang="ru-RU" sz="1400" dirty="0"/>
              <a:t>Требований к сроку существования организации нет.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dirty="0"/>
              <a:t>Один участник конкурса вправе представить не более одной заявки на участие в конкурсе.</a:t>
            </a:r>
          </a:p>
          <a:p>
            <a:pPr marL="200682" indent="-200682">
              <a:buFont typeface="Arial" pitchFamily="34" charset="0"/>
              <a:buChar char="•"/>
            </a:pPr>
            <a:endParaRPr lang="ru-RU" sz="14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D2500-9906-4AF8-9BC9-721E0C43BB7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34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00682" indent="-200682">
              <a:buFont typeface="Arial" pitchFamily="34" charset="0"/>
              <a:buChar char="•"/>
            </a:pPr>
            <a:endParaRPr lang="ru-RU" sz="14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D2500-9906-4AF8-9BC9-721E0C43BB7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934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00682" indent="-200682">
              <a:buFont typeface="Arial" pitchFamily="34" charset="0"/>
              <a:buChar char="•"/>
            </a:pPr>
            <a:r>
              <a:rPr lang="ru-RU" sz="1400" dirty="0"/>
              <a:t>Более 13,5 млн рублей привлекли образовательные учреждения Уфы на первом конкурсе «Гранты Первых» Российского движения детей и молодежи «Движение Первых». Всего на конкурсный отбор было подано 2360 проектов, из которых только 759 участников стали победителями, 28 – из Башкортостана. В их число вошли 11 инициатив образовательных учреждений столицы.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sz="1400" dirty="0"/>
              <a:t>Вовлечение детей и молодежи в возрасте от 6 до 18 лет в проектные активности, направленные на воспитание, развитие и самореализацию детей и молодежи, организацию досуга.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sz="1400" dirty="0"/>
              <a:t>Юридическое лицо вправе представить не более 1 заявки в одной из 12 номинаций.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sz="1400" dirty="0"/>
              <a:t>Проектные активности, представленные в рамках конкурсного </a:t>
            </a:r>
            <a:r>
              <a:rPr lang="ru-RU" sz="1400" dirty="0" err="1"/>
              <a:t>отбора,должны</a:t>
            </a:r>
            <a:r>
              <a:rPr lang="ru-RU" sz="1400" dirty="0"/>
              <a:t> соответствовать одному из направлений деятельности Движения: образование и знания, наука и технологии, труд и профессия, культура и искусство, добровольчество, патриотизм и историческая память, спорт, здоровый образ жизни, медиа и коммуникации,  экология и охрана природы, туризм и путешествия.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sz="1400" dirty="0"/>
              <a:t>11 победителей </a:t>
            </a:r>
            <a:br>
              <a:rPr lang="ru-RU" dirty="0"/>
            </a:br>
            <a:br>
              <a:rPr lang="ru-RU" dirty="0"/>
            </a:b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D2500-9906-4AF8-9BC9-721E0C43BB7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280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00682" indent="-200682">
              <a:buFont typeface="Arial" pitchFamily="34" charset="0"/>
              <a:buChar char="•"/>
            </a:pPr>
            <a:r>
              <a:rPr lang="ru-RU" dirty="0"/>
              <a:t>Физические лица от 14 до 35 лет,</a:t>
            </a:r>
            <a:r>
              <a:rPr lang="ru-RU" baseline="0" dirty="0"/>
              <a:t> зарегистрированные в автоматизированной системе Молодежь. России и прошедшие верификацию через </a:t>
            </a:r>
            <a:r>
              <a:rPr lang="ru-RU" baseline="0" dirty="0" err="1"/>
              <a:t>госуслуги</a:t>
            </a:r>
            <a:r>
              <a:rPr lang="ru-RU" baseline="0" dirty="0"/>
              <a:t>. 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baseline="0" dirty="0"/>
              <a:t>Возраст наставников проекта не ограничен.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baseline="0" dirty="0"/>
              <a:t>Более 18 направлений (</a:t>
            </a:r>
            <a:r>
              <a:rPr lang="ru-RU" sz="1400" dirty="0"/>
              <a:t>проекты,  направленные  на организацию занятости  молодежи, экологию, проекты, направленные на работу с людьми с ОВЗ, творчество, популяризация спорта и ЗОЖ,  проекты направленные на передачу успешного опыта молодежи и на развитие наставничества в молодёжной среде, проекты, направленные на туристическую привлекательность и на развитие молодежного туризма, сохранение исторической памяти, медиа, сохранение семейных ценностей, добровольчество, профилактика негативного </a:t>
            </a:r>
            <a:r>
              <a:rPr lang="ru-RU" sz="1400" dirty="0" err="1"/>
              <a:t>девиантного</a:t>
            </a:r>
            <a:r>
              <a:rPr lang="ru-RU" sz="1400" dirty="0"/>
              <a:t> поведения, вовлечение молодежи в сферу науки и технологий).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D2500-9906-4AF8-9BC9-721E0C43BB7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142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00682" indent="-200682">
              <a:buFont typeface="Arial" pitchFamily="34" charset="0"/>
              <a:buChar char="•"/>
            </a:pPr>
            <a:r>
              <a:rPr lang="ru-RU" sz="1400" dirty="0"/>
              <a:t>Организация не имеет учредителей, являющихся государственным органом, органом местного самоуправления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sz="1400" dirty="0"/>
              <a:t>Организация зарегистрирована и осуществляет деятельность на территории Республики Башкортостан</a:t>
            </a:r>
          </a:p>
          <a:p>
            <a:pPr marL="200682" indent="-200682">
              <a:buFont typeface="Arial" pitchFamily="34" charset="0"/>
              <a:buChar char="•"/>
            </a:pPr>
            <a:r>
              <a:rPr lang="ru-RU" sz="1400" dirty="0"/>
              <a:t>Организация на момент подачи заявки является юридическим лицом не менее 3 месяцев со дня ее государственной регистрации – для конкурса мини-грантов, для остальных не менее 1 года с момента регистрации.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D2500-9906-4AF8-9BC9-721E0C43BB7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918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00682" indent="-200682">
              <a:buFont typeface="Arial" pitchFamily="34" charset="0"/>
              <a:buChar char="•"/>
            </a:pPr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D2500-9906-4AF8-9BC9-721E0C43BB7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918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0DADEA-09CE-4575-B727-F81F846D56A3}" type="datetimeFigureOut">
              <a:rPr lang="ru-RU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687B1B-E1C2-484F-925F-1CE5C0A75C7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0DADEA-09CE-4575-B727-F81F846D56A3}" type="datetimeFigureOut">
              <a:rPr lang="ru-RU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687B1B-E1C2-484F-925F-1CE5C0A75C7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0DADEA-09CE-4575-B727-F81F846D56A3}" type="datetimeFigureOut">
              <a:rPr lang="ru-RU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687B1B-E1C2-484F-925F-1CE5C0A75C7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0DADEA-09CE-4575-B727-F81F846D56A3}" type="datetimeFigureOut">
              <a:rPr lang="ru-RU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687B1B-E1C2-484F-925F-1CE5C0A75C7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0DADEA-09CE-4575-B727-F81F846D56A3}" type="datetimeFigureOut">
              <a:rPr lang="ru-RU"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687B1B-E1C2-484F-925F-1CE5C0A75C7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0DADEA-09CE-4575-B727-F81F846D56A3}" type="datetimeFigureOut">
              <a:rPr lang="ru-RU"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687B1B-E1C2-484F-925F-1CE5C0A75C7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0DADEA-09CE-4575-B727-F81F846D56A3}" type="datetimeFigureOut">
              <a:rPr lang="ru-RU"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687B1B-E1C2-484F-925F-1CE5C0A75C7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0DADEA-09CE-4575-B727-F81F846D56A3}" type="datetimeFigureOut">
              <a:rPr lang="ru-RU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687B1B-E1C2-484F-925F-1CE5C0A75C7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0DADEA-09CE-4575-B727-F81F846D56A3}" type="datetimeFigureOut">
              <a:rPr lang="ru-RU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687B1B-E1C2-484F-925F-1CE5C0A75C7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0DADEA-09CE-4575-B727-F81F846D56A3}" type="datetimeFigureOut">
              <a:rPr lang="ru-RU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687B1B-E1C2-484F-925F-1CE5C0A75C7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0DADEA-09CE-4575-B727-F81F846D56A3}" type="datetimeFigureOut">
              <a:rPr lang="ru-RU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7687B1B-E1C2-484F-925F-1CE5C0A75C7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0DADEA-09CE-4575-B727-F81F846D56A3}" type="datetimeFigureOut">
              <a:rPr lang="ru-RU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687B1B-E1C2-484F-925F-1CE5C0A75C7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263352" y="2780928"/>
            <a:ext cx="11504155" cy="875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5400" b="1" dirty="0">
                <a:solidFill>
                  <a:schemeClr val="bg1"/>
                </a:solidFill>
                <a:latin typeface="Arial Narrow"/>
              </a:rPr>
              <a:t>ГРАНТОВЫЕ КОНКУРСЫ </a:t>
            </a:r>
          </a:p>
          <a:p>
            <a:pPr algn="ctr">
              <a:defRPr/>
            </a:pPr>
            <a:r>
              <a:rPr lang="ru-RU" sz="5400" b="1" dirty="0">
                <a:solidFill>
                  <a:schemeClr val="bg1"/>
                </a:solidFill>
                <a:latin typeface="Arial Narrow"/>
              </a:rPr>
              <a:t>ДЛЯ ОБРАЗОВАТЕЛЬНЫХ ОРГАНИЗАЦИЙ</a:t>
            </a:r>
          </a:p>
        </p:txBody>
      </p:sp>
      <p:pic>
        <p:nvPicPr>
          <p:cNvPr id="1026" name="Picture 2" descr="C:\Users\Xolodova.EO\Downloads\Лого_УО_ПНГ_без_фона_БЕЛЫЕ букв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30" y="0"/>
            <a:ext cx="2445709" cy="10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араллелограмм 68">
            <a:extLst>
              <a:ext uri="{FF2B5EF4-FFF2-40B4-BE49-F238E27FC236}">
                <a16:creationId xmlns:a16="http://schemas.microsoft.com/office/drawing/2014/main" id="{36D33D97-8ACE-EE3F-D015-A6E816615E2B}"/>
              </a:ext>
            </a:extLst>
          </p:cNvPr>
          <p:cNvSpPr/>
          <p:nvPr/>
        </p:nvSpPr>
        <p:spPr bwMode="auto">
          <a:xfrm>
            <a:off x="343205" y="1052736"/>
            <a:ext cx="11280285" cy="45719"/>
          </a:xfrm>
          <a:custGeom>
            <a:avLst/>
            <a:gdLst>
              <a:gd name="connsiteX0" fmla="*/ 0 w 8550486"/>
              <a:gd name="connsiteY0" fmla="*/ 700888 h 700888"/>
              <a:gd name="connsiteX1" fmla="*/ 175222 w 8550486"/>
              <a:gd name="connsiteY1" fmla="*/ 0 h 700888"/>
              <a:gd name="connsiteX2" fmla="*/ 8550486 w 8550486"/>
              <a:gd name="connsiteY2" fmla="*/ 0 h 700888"/>
              <a:gd name="connsiteX3" fmla="*/ 8375264 w 8550486"/>
              <a:gd name="connsiteY3" fmla="*/ 700888 h 700888"/>
              <a:gd name="connsiteX4" fmla="*/ 0 w 8550486"/>
              <a:gd name="connsiteY4" fmla="*/ 700888 h 700888"/>
              <a:gd name="connsiteX0" fmla="*/ 205778 w 8375264"/>
              <a:gd name="connsiteY0" fmla="*/ 700888 h 700888"/>
              <a:gd name="connsiteX1" fmla="*/ 0 w 8375264"/>
              <a:gd name="connsiteY1" fmla="*/ 0 h 700888"/>
              <a:gd name="connsiteX2" fmla="*/ 8375264 w 8375264"/>
              <a:gd name="connsiteY2" fmla="*/ 0 h 700888"/>
              <a:gd name="connsiteX3" fmla="*/ 8200042 w 8375264"/>
              <a:gd name="connsiteY3" fmla="*/ 700888 h 700888"/>
              <a:gd name="connsiteX4" fmla="*/ 205778 w 8375264"/>
              <a:gd name="connsiteY4" fmla="*/ 700888 h 700888"/>
              <a:gd name="connsiteX0" fmla="*/ 0 w 8169486"/>
              <a:gd name="connsiteY0" fmla="*/ 700888 h 700888"/>
              <a:gd name="connsiteX1" fmla="*/ 13297 w 8169486"/>
              <a:gd name="connsiteY1" fmla="*/ 0 h 700888"/>
              <a:gd name="connsiteX2" fmla="*/ 8169486 w 8169486"/>
              <a:gd name="connsiteY2" fmla="*/ 0 h 700888"/>
              <a:gd name="connsiteX3" fmla="*/ 7994264 w 8169486"/>
              <a:gd name="connsiteY3" fmla="*/ 700888 h 700888"/>
              <a:gd name="connsiteX4" fmla="*/ 0 w 8169486"/>
              <a:gd name="connsiteY4" fmla="*/ 700888 h 700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9486" h="700888" extrusionOk="0">
                <a:moveTo>
                  <a:pt x="0" y="700888"/>
                </a:moveTo>
                <a:lnTo>
                  <a:pt x="13297" y="0"/>
                </a:lnTo>
                <a:lnTo>
                  <a:pt x="8169486" y="0"/>
                </a:lnTo>
                <a:lnTo>
                  <a:pt x="7994264" y="700888"/>
                </a:lnTo>
                <a:lnTo>
                  <a:pt x="0" y="700888"/>
                </a:lnTo>
                <a:close/>
              </a:path>
            </a:pathLst>
          </a:custGeom>
          <a:solidFill>
            <a:srgbClr val="057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697561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 bwMode="auto">
          <a:xfrm>
            <a:off x="1184788" y="1855840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Участники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НКО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19335" y="177692"/>
            <a:ext cx="11504155" cy="875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Arial Narrow"/>
              </a:rPr>
              <a:t>КОНКУРСЫ ФОНДА ПРЕЗИДЕНТСКИХ ГРАНТОВ</a:t>
            </a:r>
          </a:p>
        </p:txBody>
      </p:sp>
      <p:sp>
        <p:nvSpPr>
          <p:cNvPr id="4" name="Прямоугольник: скругленные углы 3"/>
          <p:cNvSpPr/>
          <p:nvPr/>
        </p:nvSpPr>
        <p:spPr bwMode="auto">
          <a:xfrm>
            <a:off x="1184788" y="3429000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Формат</a:t>
            </a:r>
            <a:endParaRPr sz="40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Заочный</a:t>
            </a:r>
          </a:p>
        </p:txBody>
      </p:sp>
      <p:sp>
        <p:nvSpPr>
          <p:cNvPr id="5" name="Прямоугольник: скругленные углы 4"/>
          <p:cNvSpPr/>
          <p:nvPr/>
        </p:nvSpPr>
        <p:spPr bwMode="auto">
          <a:xfrm>
            <a:off x="1184788" y="5002162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Сроки</a:t>
            </a:r>
            <a:endParaRPr sz="40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с 1 сентября по 15 октября 2026 г.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с 1 февраля по 15 марта 2027 г. 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6194666" y="2414829"/>
            <a:ext cx="5280261" cy="1754327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Arial Narrow"/>
              </a:rPr>
              <a:t>Максимальный </a:t>
            </a:r>
          </a:p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Arial Narrow"/>
              </a:rPr>
              <a:t>размер гранта</a:t>
            </a:r>
            <a:br>
              <a:rPr lang="ru-RU" sz="3600" b="1" dirty="0">
                <a:solidFill>
                  <a:schemeClr val="bg1"/>
                </a:solidFill>
                <a:latin typeface="Arial Narrow"/>
              </a:rPr>
            </a:br>
            <a:r>
              <a:rPr lang="ru-RU" sz="3600" b="1" dirty="0">
                <a:solidFill>
                  <a:schemeClr val="bg1"/>
                </a:solidFill>
                <a:latin typeface="Arial Narrow"/>
              </a:rPr>
              <a:t>не ограничен</a:t>
            </a:r>
          </a:p>
        </p:txBody>
      </p:sp>
      <p:sp>
        <p:nvSpPr>
          <p:cNvPr id="15" name="Прямоугольник: скругленные углы 14"/>
          <p:cNvSpPr/>
          <p:nvPr/>
        </p:nvSpPr>
        <p:spPr bwMode="auto">
          <a:xfrm>
            <a:off x="6256880" y="2116067"/>
            <a:ext cx="5155832" cy="2308324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  <a:latin typeface="Arial Narrow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771" y="4534932"/>
            <a:ext cx="2118051" cy="2202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араллелограмм 68">
            <a:extLst>
              <a:ext uri="{FF2B5EF4-FFF2-40B4-BE49-F238E27FC236}">
                <a16:creationId xmlns:a16="http://schemas.microsoft.com/office/drawing/2014/main" id="{36D33D97-8ACE-EE3F-D015-A6E816615E2B}"/>
              </a:ext>
            </a:extLst>
          </p:cNvPr>
          <p:cNvSpPr/>
          <p:nvPr/>
        </p:nvSpPr>
        <p:spPr bwMode="auto">
          <a:xfrm>
            <a:off x="343205" y="1052736"/>
            <a:ext cx="11280285" cy="45719"/>
          </a:xfrm>
          <a:custGeom>
            <a:avLst/>
            <a:gdLst>
              <a:gd name="connsiteX0" fmla="*/ 0 w 8550486"/>
              <a:gd name="connsiteY0" fmla="*/ 700888 h 700888"/>
              <a:gd name="connsiteX1" fmla="*/ 175222 w 8550486"/>
              <a:gd name="connsiteY1" fmla="*/ 0 h 700888"/>
              <a:gd name="connsiteX2" fmla="*/ 8550486 w 8550486"/>
              <a:gd name="connsiteY2" fmla="*/ 0 h 700888"/>
              <a:gd name="connsiteX3" fmla="*/ 8375264 w 8550486"/>
              <a:gd name="connsiteY3" fmla="*/ 700888 h 700888"/>
              <a:gd name="connsiteX4" fmla="*/ 0 w 8550486"/>
              <a:gd name="connsiteY4" fmla="*/ 700888 h 700888"/>
              <a:gd name="connsiteX0" fmla="*/ 205778 w 8375264"/>
              <a:gd name="connsiteY0" fmla="*/ 700888 h 700888"/>
              <a:gd name="connsiteX1" fmla="*/ 0 w 8375264"/>
              <a:gd name="connsiteY1" fmla="*/ 0 h 700888"/>
              <a:gd name="connsiteX2" fmla="*/ 8375264 w 8375264"/>
              <a:gd name="connsiteY2" fmla="*/ 0 h 700888"/>
              <a:gd name="connsiteX3" fmla="*/ 8200042 w 8375264"/>
              <a:gd name="connsiteY3" fmla="*/ 700888 h 700888"/>
              <a:gd name="connsiteX4" fmla="*/ 205778 w 8375264"/>
              <a:gd name="connsiteY4" fmla="*/ 700888 h 700888"/>
              <a:gd name="connsiteX0" fmla="*/ 0 w 8169486"/>
              <a:gd name="connsiteY0" fmla="*/ 700888 h 700888"/>
              <a:gd name="connsiteX1" fmla="*/ 13297 w 8169486"/>
              <a:gd name="connsiteY1" fmla="*/ 0 h 700888"/>
              <a:gd name="connsiteX2" fmla="*/ 8169486 w 8169486"/>
              <a:gd name="connsiteY2" fmla="*/ 0 h 700888"/>
              <a:gd name="connsiteX3" fmla="*/ 7994264 w 8169486"/>
              <a:gd name="connsiteY3" fmla="*/ 700888 h 700888"/>
              <a:gd name="connsiteX4" fmla="*/ 0 w 8169486"/>
              <a:gd name="connsiteY4" fmla="*/ 700888 h 700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9486" h="700888" extrusionOk="0">
                <a:moveTo>
                  <a:pt x="0" y="700888"/>
                </a:moveTo>
                <a:lnTo>
                  <a:pt x="13297" y="0"/>
                </a:lnTo>
                <a:lnTo>
                  <a:pt x="8169486" y="0"/>
                </a:lnTo>
                <a:lnTo>
                  <a:pt x="7994264" y="700888"/>
                </a:lnTo>
                <a:lnTo>
                  <a:pt x="0" y="700888"/>
                </a:lnTo>
                <a:close/>
              </a:path>
            </a:pathLst>
          </a:custGeom>
          <a:solidFill>
            <a:srgbClr val="057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302689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 bwMode="auto">
          <a:xfrm>
            <a:off x="1184788" y="1855840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Участники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Муниципальные учреждения, НКО, ИП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0" y="32030"/>
            <a:ext cx="11783368" cy="10435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Arial Narrow"/>
              </a:rPr>
              <a:t>КОНКУРСЫ ПРЕЗИДЕНТСКОГО ФОНДА КУЛЬТУРНЫХ ИНИЦИАТИВ</a:t>
            </a:r>
          </a:p>
        </p:txBody>
      </p:sp>
      <p:sp>
        <p:nvSpPr>
          <p:cNvPr id="4" name="Прямоугольник: скругленные углы 3"/>
          <p:cNvSpPr/>
          <p:nvPr/>
        </p:nvSpPr>
        <p:spPr bwMode="auto">
          <a:xfrm>
            <a:off x="1184788" y="3429000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Формат</a:t>
            </a:r>
            <a:endParaRPr sz="40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Заочный</a:t>
            </a:r>
          </a:p>
        </p:txBody>
      </p:sp>
      <p:sp>
        <p:nvSpPr>
          <p:cNvPr id="5" name="Прямоугольник: скругленные углы 4"/>
          <p:cNvSpPr/>
          <p:nvPr/>
        </p:nvSpPr>
        <p:spPr bwMode="auto">
          <a:xfrm>
            <a:off x="1184788" y="5002162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Сроки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май - июль 2027 г. </a:t>
            </a:r>
            <a:endParaRPr lang="ru-RU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октябрь -  декабрь 2027 г.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6194666" y="2414829"/>
            <a:ext cx="5280261" cy="1754327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Arial Narrow"/>
              </a:rPr>
              <a:t>Максимальный </a:t>
            </a:r>
          </a:p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Arial Narrow"/>
              </a:rPr>
              <a:t>размер гранта</a:t>
            </a:r>
            <a:br>
              <a:rPr lang="ru-RU" sz="3600" b="1" dirty="0">
                <a:solidFill>
                  <a:schemeClr val="bg1"/>
                </a:solidFill>
                <a:latin typeface="Arial Narrow"/>
              </a:rPr>
            </a:br>
            <a:r>
              <a:rPr lang="ru-RU" sz="3600" b="1" dirty="0">
                <a:solidFill>
                  <a:schemeClr val="bg1"/>
                </a:solidFill>
                <a:latin typeface="Arial Narrow"/>
              </a:rPr>
              <a:t>не ограничен</a:t>
            </a:r>
          </a:p>
        </p:txBody>
      </p:sp>
      <p:sp>
        <p:nvSpPr>
          <p:cNvPr id="15" name="Прямоугольник: скругленные углы 14"/>
          <p:cNvSpPr/>
          <p:nvPr/>
        </p:nvSpPr>
        <p:spPr bwMode="auto">
          <a:xfrm>
            <a:off x="6256880" y="2116067"/>
            <a:ext cx="5155832" cy="2308324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  <a:latin typeface="Arial Narrow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8" r="8943" b="2424"/>
          <a:stretch/>
        </p:blipFill>
        <p:spPr bwMode="auto">
          <a:xfrm>
            <a:off x="7648548" y="4466189"/>
            <a:ext cx="2372497" cy="2341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араллелограмм 68">
            <a:extLst>
              <a:ext uri="{FF2B5EF4-FFF2-40B4-BE49-F238E27FC236}">
                <a16:creationId xmlns:a16="http://schemas.microsoft.com/office/drawing/2014/main" id="{36D33D97-8ACE-EE3F-D015-A6E816615E2B}"/>
              </a:ext>
            </a:extLst>
          </p:cNvPr>
          <p:cNvSpPr/>
          <p:nvPr/>
        </p:nvSpPr>
        <p:spPr bwMode="auto">
          <a:xfrm>
            <a:off x="343205" y="1052736"/>
            <a:ext cx="11280285" cy="45719"/>
          </a:xfrm>
          <a:custGeom>
            <a:avLst/>
            <a:gdLst>
              <a:gd name="connsiteX0" fmla="*/ 0 w 8550486"/>
              <a:gd name="connsiteY0" fmla="*/ 700888 h 700888"/>
              <a:gd name="connsiteX1" fmla="*/ 175222 w 8550486"/>
              <a:gd name="connsiteY1" fmla="*/ 0 h 700888"/>
              <a:gd name="connsiteX2" fmla="*/ 8550486 w 8550486"/>
              <a:gd name="connsiteY2" fmla="*/ 0 h 700888"/>
              <a:gd name="connsiteX3" fmla="*/ 8375264 w 8550486"/>
              <a:gd name="connsiteY3" fmla="*/ 700888 h 700888"/>
              <a:gd name="connsiteX4" fmla="*/ 0 w 8550486"/>
              <a:gd name="connsiteY4" fmla="*/ 700888 h 700888"/>
              <a:gd name="connsiteX0" fmla="*/ 205778 w 8375264"/>
              <a:gd name="connsiteY0" fmla="*/ 700888 h 700888"/>
              <a:gd name="connsiteX1" fmla="*/ 0 w 8375264"/>
              <a:gd name="connsiteY1" fmla="*/ 0 h 700888"/>
              <a:gd name="connsiteX2" fmla="*/ 8375264 w 8375264"/>
              <a:gd name="connsiteY2" fmla="*/ 0 h 700888"/>
              <a:gd name="connsiteX3" fmla="*/ 8200042 w 8375264"/>
              <a:gd name="connsiteY3" fmla="*/ 700888 h 700888"/>
              <a:gd name="connsiteX4" fmla="*/ 205778 w 8375264"/>
              <a:gd name="connsiteY4" fmla="*/ 700888 h 700888"/>
              <a:gd name="connsiteX0" fmla="*/ 0 w 8169486"/>
              <a:gd name="connsiteY0" fmla="*/ 700888 h 700888"/>
              <a:gd name="connsiteX1" fmla="*/ 13297 w 8169486"/>
              <a:gd name="connsiteY1" fmla="*/ 0 h 700888"/>
              <a:gd name="connsiteX2" fmla="*/ 8169486 w 8169486"/>
              <a:gd name="connsiteY2" fmla="*/ 0 h 700888"/>
              <a:gd name="connsiteX3" fmla="*/ 7994264 w 8169486"/>
              <a:gd name="connsiteY3" fmla="*/ 700888 h 700888"/>
              <a:gd name="connsiteX4" fmla="*/ 0 w 8169486"/>
              <a:gd name="connsiteY4" fmla="*/ 700888 h 700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9486" h="700888" extrusionOk="0">
                <a:moveTo>
                  <a:pt x="0" y="700888"/>
                </a:moveTo>
                <a:lnTo>
                  <a:pt x="13297" y="0"/>
                </a:lnTo>
                <a:lnTo>
                  <a:pt x="8169486" y="0"/>
                </a:lnTo>
                <a:lnTo>
                  <a:pt x="7994264" y="700888"/>
                </a:lnTo>
                <a:lnTo>
                  <a:pt x="0" y="700888"/>
                </a:lnTo>
                <a:close/>
              </a:path>
            </a:pathLst>
          </a:custGeom>
          <a:solidFill>
            <a:srgbClr val="057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095912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 bwMode="auto">
          <a:xfrm>
            <a:off x="1184788" y="1855840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Участники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Общеобразовательные учреждения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74283" y="100052"/>
            <a:ext cx="11078301" cy="10435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Arial Narrow"/>
              </a:rPr>
              <a:t>КОНКУРС ИНИЦИАТИВ РОДИТЕЛЬСКИХ СООБЩЕСТВ </a:t>
            </a:r>
          </a:p>
        </p:txBody>
      </p:sp>
      <p:sp>
        <p:nvSpPr>
          <p:cNvPr id="4" name="Прямоугольник: скругленные углы 3"/>
          <p:cNvSpPr/>
          <p:nvPr/>
        </p:nvSpPr>
        <p:spPr bwMode="auto">
          <a:xfrm>
            <a:off x="1184788" y="3429000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Формат</a:t>
            </a:r>
            <a:endParaRPr sz="40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Заочный</a:t>
            </a:r>
          </a:p>
        </p:txBody>
      </p:sp>
      <p:sp>
        <p:nvSpPr>
          <p:cNvPr id="5" name="Прямоугольник: скругленные углы 4"/>
          <p:cNvSpPr/>
          <p:nvPr/>
        </p:nvSpPr>
        <p:spPr bwMode="auto">
          <a:xfrm>
            <a:off x="1184788" y="5002162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Сроки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февраль 2027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6194666" y="2414829"/>
            <a:ext cx="5280261" cy="1754327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Arial Narrow"/>
              </a:rPr>
              <a:t>Максимальный </a:t>
            </a:r>
          </a:p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Arial Narrow"/>
              </a:rPr>
              <a:t>размер гранта</a:t>
            </a:r>
            <a:br>
              <a:rPr lang="ru-RU" sz="3600" b="1" dirty="0">
                <a:solidFill>
                  <a:schemeClr val="bg1"/>
                </a:solidFill>
                <a:latin typeface="Arial Narrow"/>
              </a:rPr>
            </a:br>
            <a:r>
              <a:rPr lang="ru-RU" sz="3600" b="1" dirty="0">
                <a:solidFill>
                  <a:schemeClr val="bg1"/>
                </a:solidFill>
                <a:latin typeface="Arial Narrow"/>
              </a:rPr>
              <a:t>2 млн</a:t>
            </a:r>
          </a:p>
        </p:txBody>
      </p:sp>
      <p:sp>
        <p:nvSpPr>
          <p:cNvPr id="15" name="Прямоугольник: скругленные углы 14"/>
          <p:cNvSpPr/>
          <p:nvPr/>
        </p:nvSpPr>
        <p:spPr bwMode="auto">
          <a:xfrm>
            <a:off x="6256880" y="2116067"/>
            <a:ext cx="5155832" cy="2308324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  <a:latin typeface="Arial Narrow"/>
            </a:endParaRPr>
          </a:p>
        </p:txBody>
      </p:sp>
      <p:pic>
        <p:nvPicPr>
          <p:cNvPr id="1026" name="Picture 2" descr="C:\Users\Xolodova.EO\AppData\Local\Packages\Microsoft.Windows.Photos_8wekyb3d8bbwe\TempState\ShareServiceTempFolder\29cd419be5901be774e5042d3bbf22d7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356" y="4547631"/>
            <a:ext cx="2027037" cy="20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араллелограмм 68">
            <a:extLst>
              <a:ext uri="{FF2B5EF4-FFF2-40B4-BE49-F238E27FC236}">
                <a16:creationId xmlns:a16="http://schemas.microsoft.com/office/drawing/2014/main" id="{36D33D97-8ACE-EE3F-D015-A6E816615E2B}"/>
              </a:ext>
            </a:extLst>
          </p:cNvPr>
          <p:cNvSpPr/>
          <p:nvPr/>
        </p:nvSpPr>
        <p:spPr bwMode="auto">
          <a:xfrm>
            <a:off x="343205" y="1052736"/>
            <a:ext cx="11280285" cy="45719"/>
          </a:xfrm>
          <a:custGeom>
            <a:avLst/>
            <a:gdLst>
              <a:gd name="connsiteX0" fmla="*/ 0 w 8550486"/>
              <a:gd name="connsiteY0" fmla="*/ 700888 h 700888"/>
              <a:gd name="connsiteX1" fmla="*/ 175222 w 8550486"/>
              <a:gd name="connsiteY1" fmla="*/ 0 h 700888"/>
              <a:gd name="connsiteX2" fmla="*/ 8550486 w 8550486"/>
              <a:gd name="connsiteY2" fmla="*/ 0 h 700888"/>
              <a:gd name="connsiteX3" fmla="*/ 8375264 w 8550486"/>
              <a:gd name="connsiteY3" fmla="*/ 700888 h 700888"/>
              <a:gd name="connsiteX4" fmla="*/ 0 w 8550486"/>
              <a:gd name="connsiteY4" fmla="*/ 700888 h 700888"/>
              <a:gd name="connsiteX0" fmla="*/ 205778 w 8375264"/>
              <a:gd name="connsiteY0" fmla="*/ 700888 h 700888"/>
              <a:gd name="connsiteX1" fmla="*/ 0 w 8375264"/>
              <a:gd name="connsiteY1" fmla="*/ 0 h 700888"/>
              <a:gd name="connsiteX2" fmla="*/ 8375264 w 8375264"/>
              <a:gd name="connsiteY2" fmla="*/ 0 h 700888"/>
              <a:gd name="connsiteX3" fmla="*/ 8200042 w 8375264"/>
              <a:gd name="connsiteY3" fmla="*/ 700888 h 700888"/>
              <a:gd name="connsiteX4" fmla="*/ 205778 w 8375264"/>
              <a:gd name="connsiteY4" fmla="*/ 700888 h 700888"/>
              <a:gd name="connsiteX0" fmla="*/ 0 w 8169486"/>
              <a:gd name="connsiteY0" fmla="*/ 700888 h 700888"/>
              <a:gd name="connsiteX1" fmla="*/ 13297 w 8169486"/>
              <a:gd name="connsiteY1" fmla="*/ 0 h 700888"/>
              <a:gd name="connsiteX2" fmla="*/ 8169486 w 8169486"/>
              <a:gd name="connsiteY2" fmla="*/ 0 h 700888"/>
              <a:gd name="connsiteX3" fmla="*/ 7994264 w 8169486"/>
              <a:gd name="connsiteY3" fmla="*/ 700888 h 700888"/>
              <a:gd name="connsiteX4" fmla="*/ 0 w 8169486"/>
              <a:gd name="connsiteY4" fmla="*/ 700888 h 700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9486" h="700888" extrusionOk="0">
                <a:moveTo>
                  <a:pt x="0" y="700888"/>
                </a:moveTo>
                <a:lnTo>
                  <a:pt x="13297" y="0"/>
                </a:lnTo>
                <a:lnTo>
                  <a:pt x="8169486" y="0"/>
                </a:lnTo>
                <a:lnTo>
                  <a:pt x="7994264" y="700888"/>
                </a:lnTo>
                <a:lnTo>
                  <a:pt x="0" y="700888"/>
                </a:lnTo>
                <a:close/>
              </a:path>
            </a:pathLst>
          </a:custGeom>
          <a:solidFill>
            <a:srgbClr val="057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050877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 bwMode="auto">
          <a:xfrm>
            <a:off x="1184788" y="1855840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Участники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Муниципальные учреждения, НКО, ИП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351268" y="65447"/>
            <a:ext cx="8841076" cy="10435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Arial Narrow"/>
              </a:rPr>
              <a:t>КОНКУРСЫ ГРАНТОВ ДВИЖЕНИЯ ПЕРВЫХ</a:t>
            </a:r>
          </a:p>
        </p:txBody>
      </p:sp>
      <p:sp>
        <p:nvSpPr>
          <p:cNvPr id="4" name="Прямоугольник: скругленные углы 3"/>
          <p:cNvSpPr/>
          <p:nvPr/>
        </p:nvSpPr>
        <p:spPr bwMode="auto">
          <a:xfrm>
            <a:off x="1184788" y="3429000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Формат</a:t>
            </a:r>
            <a:endParaRPr sz="40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Заочный</a:t>
            </a:r>
          </a:p>
        </p:txBody>
      </p:sp>
      <p:sp>
        <p:nvSpPr>
          <p:cNvPr id="5" name="Прямоугольник: скругленные углы 4"/>
          <p:cNvSpPr/>
          <p:nvPr/>
        </p:nvSpPr>
        <p:spPr bwMode="auto">
          <a:xfrm>
            <a:off x="1184788" y="5002162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Сроки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январь</a:t>
            </a:r>
            <a:r>
              <a:rPr lang="en-US" b="1" dirty="0">
                <a:solidFill>
                  <a:schemeClr val="bg1"/>
                </a:solidFill>
                <a:latin typeface="Arial Narrow"/>
              </a:rPr>
              <a:t>/</a:t>
            </a:r>
            <a:r>
              <a:rPr lang="ru-RU" b="1" dirty="0">
                <a:solidFill>
                  <a:schemeClr val="bg1"/>
                </a:solidFill>
                <a:latin typeface="Arial Narrow"/>
              </a:rPr>
              <a:t>февраль 2027 г.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6163388" y="2438485"/>
            <a:ext cx="5280261" cy="1754327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Arial Narrow"/>
              </a:rPr>
              <a:t>Максимальный </a:t>
            </a:r>
          </a:p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Arial Narrow"/>
              </a:rPr>
              <a:t>размер гранта</a:t>
            </a:r>
            <a:br>
              <a:rPr lang="ru-RU" sz="3600" b="1" dirty="0">
                <a:solidFill>
                  <a:schemeClr val="bg1"/>
                </a:solidFill>
                <a:latin typeface="Arial Narrow"/>
              </a:rPr>
            </a:br>
            <a:r>
              <a:rPr lang="ru-RU" sz="3600" b="1" dirty="0">
                <a:solidFill>
                  <a:schemeClr val="bg1"/>
                </a:solidFill>
                <a:latin typeface="Arial Narrow"/>
              </a:rPr>
              <a:t>10 млн</a:t>
            </a:r>
          </a:p>
        </p:txBody>
      </p:sp>
      <p:sp>
        <p:nvSpPr>
          <p:cNvPr id="15" name="Прямоугольник: скругленные углы 14"/>
          <p:cNvSpPr/>
          <p:nvPr/>
        </p:nvSpPr>
        <p:spPr bwMode="auto">
          <a:xfrm>
            <a:off x="6256880" y="2116067"/>
            <a:ext cx="5155832" cy="2308324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  <a:latin typeface="Arial Narrow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427" y="4555267"/>
            <a:ext cx="2206184" cy="224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араллелограмм 68">
            <a:extLst>
              <a:ext uri="{FF2B5EF4-FFF2-40B4-BE49-F238E27FC236}">
                <a16:creationId xmlns:a16="http://schemas.microsoft.com/office/drawing/2014/main" id="{36D33D97-8ACE-EE3F-D015-A6E816615E2B}"/>
              </a:ext>
            </a:extLst>
          </p:cNvPr>
          <p:cNvSpPr/>
          <p:nvPr/>
        </p:nvSpPr>
        <p:spPr bwMode="auto">
          <a:xfrm>
            <a:off x="343205" y="1052736"/>
            <a:ext cx="11280285" cy="45719"/>
          </a:xfrm>
          <a:custGeom>
            <a:avLst/>
            <a:gdLst>
              <a:gd name="connsiteX0" fmla="*/ 0 w 8550486"/>
              <a:gd name="connsiteY0" fmla="*/ 700888 h 700888"/>
              <a:gd name="connsiteX1" fmla="*/ 175222 w 8550486"/>
              <a:gd name="connsiteY1" fmla="*/ 0 h 700888"/>
              <a:gd name="connsiteX2" fmla="*/ 8550486 w 8550486"/>
              <a:gd name="connsiteY2" fmla="*/ 0 h 700888"/>
              <a:gd name="connsiteX3" fmla="*/ 8375264 w 8550486"/>
              <a:gd name="connsiteY3" fmla="*/ 700888 h 700888"/>
              <a:gd name="connsiteX4" fmla="*/ 0 w 8550486"/>
              <a:gd name="connsiteY4" fmla="*/ 700888 h 700888"/>
              <a:gd name="connsiteX0" fmla="*/ 205778 w 8375264"/>
              <a:gd name="connsiteY0" fmla="*/ 700888 h 700888"/>
              <a:gd name="connsiteX1" fmla="*/ 0 w 8375264"/>
              <a:gd name="connsiteY1" fmla="*/ 0 h 700888"/>
              <a:gd name="connsiteX2" fmla="*/ 8375264 w 8375264"/>
              <a:gd name="connsiteY2" fmla="*/ 0 h 700888"/>
              <a:gd name="connsiteX3" fmla="*/ 8200042 w 8375264"/>
              <a:gd name="connsiteY3" fmla="*/ 700888 h 700888"/>
              <a:gd name="connsiteX4" fmla="*/ 205778 w 8375264"/>
              <a:gd name="connsiteY4" fmla="*/ 700888 h 700888"/>
              <a:gd name="connsiteX0" fmla="*/ 0 w 8169486"/>
              <a:gd name="connsiteY0" fmla="*/ 700888 h 700888"/>
              <a:gd name="connsiteX1" fmla="*/ 13297 w 8169486"/>
              <a:gd name="connsiteY1" fmla="*/ 0 h 700888"/>
              <a:gd name="connsiteX2" fmla="*/ 8169486 w 8169486"/>
              <a:gd name="connsiteY2" fmla="*/ 0 h 700888"/>
              <a:gd name="connsiteX3" fmla="*/ 7994264 w 8169486"/>
              <a:gd name="connsiteY3" fmla="*/ 700888 h 700888"/>
              <a:gd name="connsiteX4" fmla="*/ 0 w 8169486"/>
              <a:gd name="connsiteY4" fmla="*/ 700888 h 700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9486" h="700888" extrusionOk="0">
                <a:moveTo>
                  <a:pt x="0" y="700888"/>
                </a:moveTo>
                <a:lnTo>
                  <a:pt x="13297" y="0"/>
                </a:lnTo>
                <a:lnTo>
                  <a:pt x="8169486" y="0"/>
                </a:lnTo>
                <a:lnTo>
                  <a:pt x="7994264" y="700888"/>
                </a:lnTo>
                <a:lnTo>
                  <a:pt x="0" y="700888"/>
                </a:lnTo>
                <a:close/>
              </a:path>
            </a:pathLst>
          </a:custGeom>
          <a:solidFill>
            <a:srgbClr val="057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928060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 bwMode="auto">
          <a:xfrm>
            <a:off x="1184788" y="1855840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Участники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Физические лица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-528736" y="260647"/>
            <a:ext cx="12457384" cy="10435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Arial Narrow"/>
              </a:rPr>
              <a:t>ВСЕРОССИЙСКИЙ КОНКУРС МОЛОДЁЖНЫХ ПРОЕКТОВ </a:t>
            </a:r>
          </a:p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Arial Narrow"/>
              </a:rPr>
              <a:t>РОСМОЛОДЁЖЬ. ГРАНТЫ</a:t>
            </a:r>
            <a:endParaRPr lang="ru-RU" b="1" dirty="0">
              <a:solidFill>
                <a:schemeClr val="bg1"/>
              </a:solidFill>
              <a:latin typeface="Arial Narrow"/>
            </a:endParaRPr>
          </a:p>
        </p:txBody>
      </p:sp>
      <p:sp>
        <p:nvSpPr>
          <p:cNvPr id="4" name="Прямоугольник: скругленные углы 3"/>
          <p:cNvSpPr/>
          <p:nvPr/>
        </p:nvSpPr>
        <p:spPr bwMode="auto">
          <a:xfrm>
            <a:off x="1184788" y="3429000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Формат</a:t>
            </a:r>
            <a:endParaRPr sz="40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Заочный, очный</a:t>
            </a:r>
          </a:p>
        </p:txBody>
      </p:sp>
      <p:sp>
        <p:nvSpPr>
          <p:cNvPr id="5" name="Прямоугольник: скругленные углы 4"/>
          <p:cNvSpPr/>
          <p:nvPr/>
        </p:nvSpPr>
        <p:spPr bwMode="auto">
          <a:xfrm>
            <a:off x="1184788" y="5002162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Сроки</a:t>
            </a:r>
            <a:endParaRPr sz="40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февраль, май, август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6221655" y="2116067"/>
            <a:ext cx="5280261" cy="2862323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Arial Narrow"/>
              </a:rPr>
              <a:t>Максимальный </a:t>
            </a:r>
          </a:p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Arial Narrow"/>
              </a:rPr>
              <a:t>размер гранта</a:t>
            </a:r>
            <a:br>
              <a:rPr lang="ru-RU" sz="3600" b="1" dirty="0">
                <a:solidFill>
                  <a:schemeClr val="bg1"/>
                </a:solidFill>
                <a:latin typeface="Arial Narrow"/>
              </a:rPr>
            </a:br>
            <a:r>
              <a:rPr lang="ru-RU" sz="3600" b="1" dirty="0">
                <a:solidFill>
                  <a:schemeClr val="bg1"/>
                </a:solidFill>
                <a:latin typeface="Arial Narrow"/>
              </a:rPr>
              <a:t>- 300 тыс.</a:t>
            </a:r>
          </a:p>
          <a:p>
            <a:pPr algn="ctr">
              <a:defRPr/>
            </a:pPr>
            <a:r>
              <a:rPr lang="ru-RU" sz="3600" b="1" dirty="0">
                <a:solidFill>
                  <a:schemeClr val="bg1"/>
                </a:solidFill>
                <a:latin typeface="Arial Narrow"/>
              </a:rPr>
              <a:t>- 1 млн</a:t>
            </a:r>
            <a:r>
              <a:rPr lang="en-US" sz="3600" b="1" dirty="0">
                <a:solidFill>
                  <a:schemeClr val="bg1"/>
                </a:solidFill>
                <a:latin typeface="Arial Narrow"/>
              </a:rPr>
              <a:t> / </a:t>
            </a:r>
            <a:r>
              <a:rPr lang="ru-RU" sz="3600" b="1" dirty="0">
                <a:solidFill>
                  <a:schemeClr val="bg1"/>
                </a:solidFill>
                <a:latin typeface="Arial Narrow"/>
              </a:rPr>
              <a:t>1,5 млн</a:t>
            </a:r>
            <a:r>
              <a:rPr lang="en-US" sz="3600" b="1" dirty="0">
                <a:solidFill>
                  <a:schemeClr val="bg1"/>
                </a:solidFill>
                <a:latin typeface="Arial Narrow"/>
              </a:rPr>
              <a:t> </a:t>
            </a:r>
            <a:endParaRPr lang="ru-RU" sz="3600" b="1" dirty="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3600" b="1" dirty="0">
              <a:solidFill>
                <a:schemeClr val="bg1"/>
              </a:solidFill>
              <a:latin typeface="Arial Narrow"/>
            </a:endParaRPr>
          </a:p>
        </p:txBody>
      </p:sp>
      <p:sp>
        <p:nvSpPr>
          <p:cNvPr id="15" name="Прямоугольник: скругленные углы 14"/>
          <p:cNvSpPr/>
          <p:nvPr/>
        </p:nvSpPr>
        <p:spPr bwMode="auto">
          <a:xfrm>
            <a:off x="6256880" y="2116067"/>
            <a:ext cx="5155832" cy="2308324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  <a:latin typeface="Arial Narrow"/>
            </a:endParaRPr>
          </a:p>
        </p:txBody>
      </p:sp>
      <p:pic>
        <p:nvPicPr>
          <p:cNvPr id="1026" name="Picture 2" descr="C:\Users\Xolodova.EO\Downloads\2023-08-29_11-55-4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10" y="4586685"/>
            <a:ext cx="2134351" cy="22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араллелограмм 68">
            <a:extLst>
              <a:ext uri="{FF2B5EF4-FFF2-40B4-BE49-F238E27FC236}">
                <a16:creationId xmlns:a16="http://schemas.microsoft.com/office/drawing/2014/main" id="{36D33D97-8ACE-EE3F-D015-A6E816615E2B}"/>
              </a:ext>
            </a:extLst>
          </p:cNvPr>
          <p:cNvSpPr/>
          <p:nvPr/>
        </p:nvSpPr>
        <p:spPr bwMode="auto">
          <a:xfrm>
            <a:off x="324502" y="1304212"/>
            <a:ext cx="11280285" cy="45719"/>
          </a:xfrm>
          <a:custGeom>
            <a:avLst/>
            <a:gdLst>
              <a:gd name="connsiteX0" fmla="*/ 0 w 8550486"/>
              <a:gd name="connsiteY0" fmla="*/ 700888 h 700888"/>
              <a:gd name="connsiteX1" fmla="*/ 175222 w 8550486"/>
              <a:gd name="connsiteY1" fmla="*/ 0 h 700888"/>
              <a:gd name="connsiteX2" fmla="*/ 8550486 w 8550486"/>
              <a:gd name="connsiteY2" fmla="*/ 0 h 700888"/>
              <a:gd name="connsiteX3" fmla="*/ 8375264 w 8550486"/>
              <a:gd name="connsiteY3" fmla="*/ 700888 h 700888"/>
              <a:gd name="connsiteX4" fmla="*/ 0 w 8550486"/>
              <a:gd name="connsiteY4" fmla="*/ 700888 h 700888"/>
              <a:gd name="connsiteX0" fmla="*/ 205778 w 8375264"/>
              <a:gd name="connsiteY0" fmla="*/ 700888 h 700888"/>
              <a:gd name="connsiteX1" fmla="*/ 0 w 8375264"/>
              <a:gd name="connsiteY1" fmla="*/ 0 h 700888"/>
              <a:gd name="connsiteX2" fmla="*/ 8375264 w 8375264"/>
              <a:gd name="connsiteY2" fmla="*/ 0 h 700888"/>
              <a:gd name="connsiteX3" fmla="*/ 8200042 w 8375264"/>
              <a:gd name="connsiteY3" fmla="*/ 700888 h 700888"/>
              <a:gd name="connsiteX4" fmla="*/ 205778 w 8375264"/>
              <a:gd name="connsiteY4" fmla="*/ 700888 h 700888"/>
              <a:gd name="connsiteX0" fmla="*/ 0 w 8169486"/>
              <a:gd name="connsiteY0" fmla="*/ 700888 h 700888"/>
              <a:gd name="connsiteX1" fmla="*/ 13297 w 8169486"/>
              <a:gd name="connsiteY1" fmla="*/ 0 h 700888"/>
              <a:gd name="connsiteX2" fmla="*/ 8169486 w 8169486"/>
              <a:gd name="connsiteY2" fmla="*/ 0 h 700888"/>
              <a:gd name="connsiteX3" fmla="*/ 7994264 w 8169486"/>
              <a:gd name="connsiteY3" fmla="*/ 700888 h 700888"/>
              <a:gd name="connsiteX4" fmla="*/ 0 w 8169486"/>
              <a:gd name="connsiteY4" fmla="*/ 700888 h 700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9486" h="700888" extrusionOk="0">
                <a:moveTo>
                  <a:pt x="0" y="700888"/>
                </a:moveTo>
                <a:lnTo>
                  <a:pt x="13297" y="0"/>
                </a:lnTo>
                <a:lnTo>
                  <a:pt x="8169486" y="0"/>
                </a:lnTo>
                <a:lnTo>
                  <a:pt x="7994264" y="700888"/>
                </a:lnTo>
                <a:lnTo>
                  <a:pt x="0" y="700888"/>
                </a:lnTo>
                <a:close/>
              </a:path>
            </a:pathLst>
          </a:custGeom>
          <a:solidFill>
            <a:srgbClr val="057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732584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 bwMode="auto">
          <a:xfrm>
            <a:off x="1184788" y="1855840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Участники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Юридические лица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-168696" y="-1"/>
            <a:ext cx="12169352" cy="10435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Arial Narrow"/>
              </a:rPr>
              <a:t>КОНКУРСЫ ФОНДА ГРАНТОВ ГЛАВЫ РЕСПУБЛИКИ БАШКОРТОСТАН</a:t>
            </a:r>
          </a:p>
        </p:txBody>
      </p:sp>
      <p:sp>
        <p:nvSpPr>
          <p:cNvPr id="4" name="Прямоугольник: скругленные углы 3"/>
          <p:cNvSpPr/>
          <p:nvPr/>
        </p:nvSpPr>
        <p:spPr bwMode="auto">
          <a:xfrm>
            <a:off x="1184788" y="3429000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Формат</a:t>
            </a:r>
            <a:endParaRPr sz="40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Заочный</a:t>
            </a:r>
          </a:p>
        </p:txBody>
      </p:sp>
      <p:sp>
        <p:nvSpPr>
          <p:cNvPr id="5" name="Прямоугольник: скругленные углы 4"/>
          <p:cNvSpPr/>
          <p:nvPr/>
        </p:nvSpPr>
        <p:spPr bwMode="auto">
          <a:xfrm>
            <a:off x="1184788" y="5002162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Сроки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февраль – ноябрь 2027 г.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6194666" y="2116067"/>
            <a:ext cx="5280261" cy="2308324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Arial Narrow"/>
              </a:rPr>
              <a:t>Максимальный </a:t>
            </a:r>
          </a:p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Arial Narrow"/>
              </a:rPr>
              <a:t>размер гранта</a:t>
            </a:r>
            <a:br>
              <a:rPr lang="ru-RU" sz="3600" b="1" dirty="0">
                <a:solidFill>
                  <a:schemeClr val="bg1"/>
                </a:solidFill>
                <a:latin typeface="Arial Narrow"/>
              </a:rPr>
            </a:br>
            <a:r>
              <a:rPr lang="ru-RU" sz="3600" b="1" dirty="0">
                <a:solidFill>
                  <a:schemeClr val="bg1"/>
                </a:solidFill>
                <a:latin typeface="Arial Narrow"/>
              </a:rPr>
              <a:t>- 500 тыс.</a:t>
            </a:r>
          </a:p>
          <a:p>
            <a:pPr algn="ctr">
              <a:defRPr/>
            </a:pPr>
            <a:r>
              <a:rPr lang="ru-RU" sz="3600" b="1" dirty="0">
                <a:solidFill>
                  <a:schemeClr val="bg1"/>
                </a:solidFill>
                <a:latin typeface="Arial Narrow"/>
              </a:rPr>
              <a:t>- 3 млн</a:t>
            </a:r>
          </a:p>
        </p:txBody>
      </p:sp>
      <p:sp>
        <p:nvSpPr>
          <p:cNvPr id="15" name="Прямоугольник: скругленные углы 14"/>
          <p:cNvSpPr/>
          <p:nvPr/>
        </p:nvSpPr>
        <p:spPr bwMode="auto">
          <a:xfrm>
            <a:off x="6256880" y="2116067"/>
            <a:ext cx="5155832" cy="2308324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  <a:latin typeface="Arial Narrow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1" b="6210"/>
          <a:stretch/>
        </p:blipFill>
        <p:spPr bwMode="auto">
          <a:xfrm>
            <a:off x="7713744" y="4610823"/>
            <a:ext cx="2242105" cy="2132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араллелограмм 68">
            <a:extLst>
              <a:ext uri="{FF2B5EF4-FFF2-40B4-BE49-F238E27FC236}">
                <a16:creationId xmlns:a16="http://schemas.microsoft.com/office/drawing/2014/main" id="{36D33D97-8ACE-EE3F-D015-A6E816615E2B}"/>
              </a:ext>
            </a:extLst>
          </p:cNvPr>
          <p:cNvSpPr/>
          <p:nvPr/>
        </p:nvSpPr>
        <p:spPr bwMode="auto">
          <a:xfrm>
            <a:off x="343205" y="1052736"/>
            <a:ext cx="11280285" cy="45719"/>
          </a:xfrm>
          <a:custGeom>
            <a:avLst/>
            <a:gdLst>
              <a:gd name="connsiteX0" fmla="*/ 0 w 8550486"/>
              <a:gd name="connsiteY0" fmla="*/ 700888 h 700888"/>
              <a:gd name="connsiteX1" fmla="*/ 175222 w 8550486"/>
              <a:gd name="connsiteY1" fmla="*/ 0 h 700888"/>
              <a:gd name="connsiteX2" fmla="*/ 8550486 w 8550486"/>
              <a:gd name="connsiteY2" fmla="*/ 0 h 700888"/>
              <a:gd name="connsiteX3" fmla="*/ 8375264 w 8550486"/>
              <a:gd name="connsiteY3" fmla="*/ 700888 h 700888"/>
              <a:gd name="connsiteX4" fmla="*/ 0 w 8550486"/>
              <a:gd name="connsiteY4" fmla="*/ 700888 h 700888"/>
              <a:gd name="connsiteX0" fmla="*/ 205778 w 8375264"/>
              <a:gd name="connsiteY0" fmla="*/ 700888 h 700888"/>
              <a:gd name="connsiteX1" fmla="*/ 0 w 8375264"/>
              <a:gd name="connsiteY1" fmla="*/ 0 h 700888"/>
              <a:gd name="connsiteX2" fmla="*/ 8375264 w 8375264"/>
              <a:gd name="connsiteY2" fmla="*/ 0 h 700888"/>
              <a:gd name="connsiteX3" fmla="*/ 8200042 w 8375264"/>
              <a:gd name="connsiteY3" fmla="*/ 700888 h 700888"/>
              <a:gd name="connsiteX4" fmla="*/ 205778 w 8375264"/>
              <a:gd name="connsiteY4" fmla="*/ 700888 h 700888"/>
              <a:gd name="connsiteX0" fmla="*/ 0 w 8169486"/>
              <a:gd name="connsiteY0" fmla="*/ 700888 h 700888"/>
              <a:gd name="connsiteX1" fmla="*/ 13297 w 8169486"/>
              <a:gd name="connsiteY1" fmla="*/ 0 h 700888"/>
              <a:gd name="connsiteX2" fmla="*/ 8169486 w 8169486"/>
              <a:gd name="connsiteY2" fmla="*/ 0 h 700888"/>
              <a:gd name="connsiteX3" fmla="*/ 7994264 w 8169486"/>
              <a:gd name="connsiteY3" fmla="*/ 700888 h 700888"/>
              <a:gd name="connsiteX4" fmla="*/ 0 w 8169486"/>
              <a:gd name="connsiteY4" fmla="*/ 700888 h 700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9486" h="700888" extrusionOk="0">
                <a:moveTo>
                  <a:pt x="0" y="700888"/>
                </a:moveTo>
                <a:lnTo>
                  <a:pt x="13297" y="0"/>
                </a:lnTo>
                <a:lnTo>
                  <a:pt x="8169486" y="0"/>
                </a:lnTo>
                <a:lnTo>
                  <a:pt x="7994264" y="700888"/>
                </a:lnTo>
                <a:lnTo>
                  <a:pt x="0" y="700888"/>
                </a:lnTo>
                <a:close/>
              </a:path>
            </a:pathLst>
          </a:custGeom>
          <a:solidFill>
            <a:srgbClr val="057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735613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 bwMode="auto">
          <a:xfrm>
            <a:off x="1184788" y="1855840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Участники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Юридические лица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-168696" y="-1"/>
            <a:ext cx="12025336" cy="10435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Arial Narrow"/>
              </a:rPr>
              <a:t>КОНКУРС ГРАНТОВ ГЛАВЫ АДМИНИСТРАЦИИ ГО Г.УФА РБ</a:t>
            </a:r>
          </a:p>
        </p:txBody>
      </p:sp>
      <p:sp>
        <p:nvSpPr>
          <p:cNvPr id="4" name="Прямоугольник: скругленные углы 3"/>
          <p:cNvSpPr/>
          <p:nvPr/>
        </p:nvSpPr>
        <p:spPr bwMode="auto">
          <a:xfrm>
            <a:off x="1184788" y="3429000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Формат</a:t>
            </a:r>
            <a:endParaRPr sz="40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Заочный</a:t>
            </a:r>
          </a:p>
        </p:txBody>
      </p:sp>
      <p:sp>
        <p:nvSpPr>
          <p:cNvPr id="5" name="Прямоугольник: скругленные углы 4"/>
          <p:cNvSpPr/>
          <p:nvPr/>
        </p:nvSpPr>
        <p:spPr bwMode="auto">
          <a:xfrm>
            <a:off x="1184788" y="5002162"/>
            <a:ext cx="4144296" cy="1349477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Arial Narrow"/>
              </a:rPr>
              <a:t>Сроки</a:t>
            </a:r>
          </a:p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 Narrow"/>
              </a:rPr>
              <a:t>сентябрь-октября 2027 г. 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6184744" y="2393067"/>
            <a:ext cx="5280261" cy="1754324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Arial Narrow"/>
              </a:rPr>
              <a:t>Максимальный </a:t>
            </a:r>
          </a:p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Arial Narrow"/>
              </a:rPr>
              <a:t>размер гранта</a:t>
            </a:r>
            <a:br>
              <a:rPr lang="ru-RU" sz="3600" b="1" dirty="0">
                <a:solidFill>
                  <a:schemeClr val="bg1"/>
                </a:solidFill>
                <a:latin typeface="Arial Narrow"/>
              </a:rPr>
            </a:br>
            <a:r>
              <a:rPr lang="ru-RU" sz="3600" b="1" dirty="0">
                <a:solidFill>
                  <a:schemeClr val="bg1"/>
                </a:solidFill>
                <a:latin typeface="Arial Narrow"/>
              </a:rPr>
              <a:t>600 тыс.</a:t>
            </a:r>
          </a:p>
        </p:txBody>
      </p:sp>
      <p:sp>
        <p:nvSpPr>
          <p:cNvPr id="15" name="Прямоугольник: скругленные углы 14"/>
          <p:cNvSpPr/>
          <p:nvPr/>
        </p:nvSpPr>
        <p:spPr bwMode="auto">
          <a:xfrm>
            <a:off x="6256880" y="2116067"/>
            <a:ext cx="5155832" cy="2308324"/>
          </a:xfrm>
          <a:prstGeom prst="roundRect">
            <a:avLst>
              <a:gd name="adj" fmla="val 9881"/>
            </a:avLst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  <a:latin typeface="Arial Narrow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1" b="6210"/>
          <a:stretch/>
        </p:blipFill>
        <p:spPr bwMode="auto">
          <a:xfrm>
            <a:off x="7713744" y="4610823"/>
            <a:ext cx="2242105" cy="2132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араллелограмм 68">
            <a:extLst>
              <a:ext uri="{FF2B5EF4-FFF2-40B4-BE49-F238E27FC236}">
                <a16:creationId xmlns:a16="http://schemas.microsoft.com/office/drawing/2014/main" id="{36D33D97-8ACE-EE3F-D015-A6E816615E2B}"/>
              </a:ext>
            </a:extLst>
          </p:cNvPr>
          <p:cNvSpPr/>
          <p:nvPr/>
        </p:nvSpPr>
        <p:spPr bwMode="auto">
          <a:xfrm>
            <a:off x="343205" y="1052736"/>
            <a:ext cx="11280285" cy="45719"/>
          </a:xfrm>
          <a:custGeom>
            <a:avLst/>
            <a:gdLst>
              <a:gd name="connsiteX0" fmla="*/ 0 w 8550486"/>
              <a:gd name="connsiteY0" fmla="*/ 700888 h 700888"/>
              <a:gd name="connsiteX1" fmla="*/ 175222 w 8550486"/>
              <a:gd name="connsiteY1" fmla="*/ 0 h 700888"/>
              <a:gd name="connsiteX2" fmla="*/ 8550486 w 8550486"/>
              <a:gd name="connsiteY2" fmla="*/ 0 h 700888"/>
              <a:gd name="connsiteX3" fmla="*/ 8375264 w 8550486"/>
              <a:gd name="connsiteY3" fmla="*/ 700888 h 700888"/>
              <a:gd name="connsiteX4" fmla="*/ 0 w 8550486"/>
              <a:gd name="connsiteY4" fmla="*/ 700888 h 700888"/>
              <a:gd name="connsiteX0" fmla="*/ 205778 w 8375264"/>
              <a:gd name="connsiteY0" fmla="*/ 700888 h 700888"/>
              <a:gd name="connsiteX1" fmla="*/ 0 w 8375264"/>
              <a:gd name="connsiteY1" fmla="*/ 0 h 700888"/>
              <a:gd name="connsiteX2" fmla="*/ 8375264 w 8375264"/>
              <a:gd name="connsiteY2" fmla="*/ 0 h 700888"/>
              <a:gd name="connsiteX3" fmla="*/ 8200042 w 8375264"/>
              <a:gd name="connsiteY3" fmla="*/ 700888 h 700888"/>
              <a:gd name="connsiteX4" fmla="*/ 205778 w 8375264"/>
              <a:gd name="connsiteY4" fmla="*/ 700888 h 700888"/>
              <a:gd name="connsiteX0" fmla="*/ 0 w 8169486"/>
              <a:gd name="connsiteY0" fmla="*/ 700888 h 700888"/>
              <a:gd name="connsiteX1" fmla="*/ 13297 w 8169486"/>
              <a:gd name="connsiteY1" fmla="*/ 0 h 700888"/>
              <a:gd name="connsiteX2" fmla="*/ 8169486 w 8169486"/>
              <a:gd name="connsiteY2" fmla="*/ 0 h 700888"/>
              <a:gd name="connsiteX3" fmla="*/ 7994264 w 8169486"/>
              <a:gd name="connsiteY3" fmla="*/ 700888 h 700888"/>
              <a:gd name="connsiteX4" fmla="*/ 0 w 8169486"/>
              <a:gd name="connsiteY4" fmla="*/ 700888 h 700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69486" h="700888" extrusionOk="0">
                <a:moveTo>
                  <a:pt x="0" y="700888"/>
                </a:moveTo>
                <a:lnTo>
                  <a:pt x="13297" y="0"/>
                </a:lnTo>
                <a:lnTo>
                  <a:pt x="8169486" y="0"/>
                </a:lnTo>
                <a:lnTo>
                  <a:pt x="7994264" y="700888"/>
                </a:lnTo>
                <a:lnTo>
                  <a:pt x="0" y="700888"/>
                </a:lnTo>
                <a:close/>
              </a:path>
            </a:pathLst>
          </a:custGeom>
          <a:solidFill>
            <a:srgbClr val="057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  <a:p>
            <a:pPr algn="ctr">
              <a:defRPr/>
            </a:pPr>
            <a:endParaRPr lang="ru-RU" sz="1800">
              <a:solidFill>
                <a:schemeClr val="bg1"/>
              </a:solidFill>
              <a:latin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4347059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blipFill>
          <a:blip xmlns:r="http://schemas.openxmlformats.org/officeDocument/2006/relationships" r:embed="rId1"/>
          <a:stretch/>
        </a:blipFill>
        <a:ln w="12700">
          <a:solidFill>
            <a:schemeClr val="accent3">
              <a:lumMod val="50000"/>
            </a:schemeClr>
          </a:solidFill>
        </a:ln>
      </a:spPr>
      <a:bodyPr/>
      <a:lstStyle/>
      <a:style>
        <a:lnRef idx="2">
          <a:schemeClr val="accent1">
            <a:hueOff val="0"/>
            <a:satOff val="0"/>
            <a:lumOff val="0"/>
            <a:alphaOff val="0"/>
          </a:schemeClr>
        </a:lnRef>
        <a:fillRef idx="1">
          <a:srgbClr val="000000"/>
        </a:fillRef>
        <a:effectRef idx="0">
          <a:schemeClr val="lt1">
            <a:alpha val="90000"/>
            <a:hueOff val="0"/>
            <a:satOff val="0"/>
            <a:lumOff val="0"/>
            <a:alphaOff val="0"/>
          </a:schemeClr>
        </a:effectRef>
        <a:fontRef idx="minor">
          <a:schemeClr val="dk1">
            <a:hueOff val="0"/>
            <a:satOff val="0"/>
            <a:lumOff val="0"/>
            <a:alphaOff val="0"/>
          </a:schemeClr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3903</TotalTime>
  <Words>883</Words>
  <Application>Microsoft Office PowerPoint</Application>
  <DocSecurity>0</DocSecurity>
  <PresentationFormat>Широкоэкранный</PresentationFormat>
  <Paragraphs>283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Кабанова Екатерина Афанасьевна</dc:creator>
  <cp:lastModifiedBy>Рамазанова Ляйсан Фанилевна</cp:lastModifiedBy>
  <cp:revision>1502</cp:revision>
  <cp:lastPrinted>2024-04-12T10:47:45Z</cp:lastPrinted>
  <dcterms:created xsi:type="dcterms:W3CDTF">2022-04-05T12:44:00Z</dcterms:created>
  <dcterms:modified xsi:type="dcterms:W3CDTF">2026-09-23T05:43:27Z</dcterms:modified>
  <dc:identifier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11486461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S9.1.4</vt:lpwstr>
  </property>
</Properties>
</file>